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03" r:id="rId2"/>
    <p:sldId id="426" r:id="rId3"/>
    <p:sldId id="403" r:id="rId4"/>
    <p:sldId id="404" r:id="rId5"/>
    <p:sldId id="405" r:id="rId6"/>
    <p:sldId id="429" r:id="rId7"/>
    <p:sldId id="406" r:id="rId8"/>
    <p:sldId id="407" r:id="rId9"/>
    <p:sldId id="408" r:id="rId10"/>
    <p:sldId id="409" r:id="rId11"/>
    <p:sldId id="430" r:id="rId12"/>
    <p:sldId id="447" r:id="rId13"/>
    <p:sldId id="411" r:id="rId14"/>
    <p:sldId id="431" r:id="rId15"/>
    <p:sldId id="410" r:id="rId16"/>
    <p:sldId id="432" r:id="rId17"/>
    <p:sldId id="445" r:id="rId18"/>
    <p:sldId id="412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399" r:id="rId27"/>
    <p:sldId id="423" r:id="rId28"/>
    <p:sldId id="424" r:id="rId29"/>
    <p:sldId id="500" r:id="rId30"/>
    <p:sldId id="444" r:id="rId31"/>
    <p:sldId id="442" r:id="rId32"/>
    <p:sldId id="433" r:id="rId33"/>
    <p:sldId id="443" r:id="rId34"/>
    <p:sldId id="441" r:id="rId35"/>
    <p:sldId id="427" r:id="rId36"/>
    <p:sldId id="428" r:id="rId37"/>
    <p:sldId id="413" r:id="rId38"/>
    <p:sldId id="446" r:id="rId39"/>
    <p:sldId id="414" r:id="rId40"/>
    <p:sldId id="415" r:id="rId41"/>
    <p:sldId id="449" r:id="rId42"/>
    <p:sldId id="467" r:id="rId43"/>
    <p:sldId id="451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8" r:id="rId54"/>
    <p:sldId id="499" r:id="rId55"/>
    <p:sldId id="461" r:id="rId56"/>
    <p:sldId id="462" r:id="rId57"/>
    <p:sldId id="463" r:id="rId58"/>
    <p:sldId id="464" r:id="rId59"/>
    <p:sldId id="420" r:id="rId60"/>
    <p:sldId id="396" r:id="rId61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7" autoAdjust="0"/>
    <p:restoredTop sz="74016" autoAdjust="0"/>
  </p:normalViewPr>
  <p:slideViewPr>
    <p:cSldViewPr snapToGrid="0">
      <p:cViewPr>
        <p:scale>
          <a:sx n="63" d="100"/>
          <a:sy n="63" d="100"/>
        </p:scale>
        <p:origin x="-2778" y="-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3.xml"/><Relationship Id="rId2" Type="http://schemas.openxmlformats.org/officeDocument/2006/relationships/slide" Target="slides/slide15.xml"/><Relationship Id="rId1" Type="http://schemas.openxmlformats.org/officeDocument/2006/relationships/slide" Target="slides/slide1.xml"/><Relationship Id="rId4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10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11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12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13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14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15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16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17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18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19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A8D72F-D6A5-431A-B244-52D334AB09B0}" type="slidenum">
              <a:rPr lang="en-US"/>
              <a:pPr/>
              <a:t>2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20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21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22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23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24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25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26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27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28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30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3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31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32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33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34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35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36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37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38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39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40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4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41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5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59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60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6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7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8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9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 err="1">
                <a:solidFill>
                  <a:srgbClr val="006666"/>
                </a:solidFill>
              </a:rPr>
              <a:t>unordered_map</a:t>
            </a:r>
            <a:endParaRPr lang="en-US" dirty="0">
              <a:solidFill>
                <a:srgbClr val="006666"/>
              </a:solidFill>
            </a:endParaRPr>
          </a:p>
          <a:p>
            <a:r>
              <a:rPr lang="en-US" dirty="0"/>
              <a:t>Priority Queues</a:t>
            </a:r>
          </a:p>
          <a:p>
            <a:r>
              <a:rPr lang="en-US" dirty="0"/>
              <a:t>Heaps</a:t>
            </a:r>
          </a:p>
          <a:p>
            <a:pPr lvl="1"/>
            <a:r>
              <a:rPr lang="en-US" dirty="0"/>
              <a:t>Using classic binary trees</a:t>
            </a:r>
          </a:p>
          <a:p>
            <a:pPr lvl="1"/>
            <a:r>
              <a:rPr lang="en-US" dirty="0"/>
              <a:t>Using arrays!</a:t>
            </a:r>
          </a:p>
          <a:p>
            <a:r>
              <a:rPr lang="en-US" dirty="0" err="1" smtClean="0"/>
              <a:t>HeapSort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sz="2800" dirty="0"/>
              <a:t>Review Challenge</a:t>
            </a:r>
            <a:endParaRPr lang="en-US" dirty="0"/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Lecture #15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10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11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12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13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14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15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This process is called “reheapification.”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16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17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18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19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50A7-6A35-498B-8CDD-1E1D61966FD5}" type="slidenum">
              <a:rPr lang="en-US"/>
              <a:pPr/>
              <a:t>2</a:t>
            </a:fld>
            <a:endParaRPr lang="en-US"/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915400" cy="1143000"/>
          </a:xfrm>
        </p:spPr>
        <p:txBody>
          <a:bodyPr/>
          <a:lstStyle/>
          <a:p>
            <a:r>
              <a:rPr lang="en-US" sz="2600"/>
              <a:t>The unordered_map: A hash-based version of a map</a:t>
            </a:r>
          </a:p>
        </p:txBody>
      </p:sp>
      <p:sp>
        <p:nvSpPr>
          <p:cNvPr id="816132" name="Rectangle 4"/>
          <p:cNvSpPr>
            <a:spLocks noChangeArrowheads="1"/>
          </p:cNvSpPr>
          <p:nvPr/>
        </p:nvSpPr>
        <p:spPr bwMode="auto">
          <a:xfrm>
            <a:off x="228600" y="863600"/>
            <a:ext cx="97536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noProof="1">
                <a:solidFill>
                  <a:srgbClr val="6600CC"/>
                </a:solidFill>
              </a:rPr>
              <a:t>#include &lt;</a:t>
            </a:r>
            <a:r>
              <a:rPr lang="en-US" sz="1800">
                <a:solidFill>
                  <a:srgbClr val="6600CC"/>
                </a:solidFill>
              </a:rPr>
              <a:t>unordered_map</a:t>
            </a:r>
            <a:r>
              <a:rPr lang="en-US" sz="1800" noProof="1">
                <a:solidFill>
                  <a:srgbClr val="6600CC"/>
                </a:solidFill>
              </a:rPr>
              <a:t>&gt;</a:t>
            </a:r>
          </a:p>
          <a:p>
            <a:pPr algn="l"/>
            <a:r>
              <a:rPr lang="en-US" sz="1800" noProof="1"/>
              <a:t>#include &lt;iostream&gt;</a:t>
            </a:r>
          </a:p>
          <a:p>
            <a:pPr algn="l"/>
            <a:r>
              <a:rPr lang="en-US" sz="1800" noProof="1"/>
              <a:t>#include &lt;string&gt;</a:t>
            </a: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6600CC"/>
                </a:solidFill>
              </a:rPr>
              <a:t>using namespace std</a:t>
            </a:r>
            <a:r>
              <a:rPr lang="en-US" sz="1800">
                <a:solidFill>
                  <a:srgbClr val="6600CC"/>
                </a:solidFill>
              </a:rPr>
              <a:t>::tr1</a:t>
            </a:r>
            <a:r>
              <a:rPr lang="en-US" sz="1800" noProof="1">
                <a:solidFill>
                  <a:srgbClr val="6600CC"/>
                </a:solidFill>
              </a:rPr>
              <a:t>;	// required for a </a:t>
            </a:r>
            <a:r>
              <a:rPr lang="en-US" sz="1800">
                <a:solidFill>
                  <a:srgbClr val="6600CC"/>
                </a:solidFill>
              </a:rPr>
              <a:t>hash-based map</a:t>
            </a:r>
            <a:endParaRPr lang="en-US" sz="1800" noProof="1">
              <a:solidFill>
                <a:srgbClr val="6600CC"/>
              </a:solidFill>
            </a:endParaRPr>
          </a:p>
          <a:p>
            <a:pPr algn="l"/>
            <a:r>
              <a:rPr lang="en-US" sz="1800" noProof="1"/>
              <a:t>using namespace std;	</a:t>
            </a:r>
            <a:endParaRPr lang="en-US" sz="1800"/>
          </a:p>
          <a:p>
            <a:pPr algn="l"/>
            <a:endParaRPr lang="en-US" sz="800" noProof="1"/>
          </a:p>
          <a:p>
            <a:pPr algn="l"/>
            <a:r>
              <a:rPr lang="en-US" sz="1800" noProof="1"/>
              <a:t>int main( )</a:t>
            </a:r>
          </a:p>
          <a:p>
            <a:pPr algn="l"/>
            <a:r>
              <a:rPr lang="en-US" sz="1800" noProof="1"/>
              <a:t>{</a:t>
            </a:r>
          </a:p>
          <a:p>
            <a:pPr algn="l"/>
            <a:r>
              <a:rPr lang="en-US" sz="1800"/>
              <a:t>   </a:t>
            </a:r>
            <a:r>
              <a:rPr lang="en-US" sz="1800">
                <a:solidFill>
                  <a:schemeClr val="accent2"/>
                </a:solidFill>
              </a:rPr>
              <a:t>unordered</a:t>
            </a:r>
            <a:r>
              <a:rPr lang="en-US" sz="1800" noProof="1">
                <a:solidFill>
                  <a:schemeClr val="accent2"/>
                </a:solidFill>
              </a:rPr>
              <a:t>_map &lt;string,int&gt; hm;</a:t>
            </a:r>
            <a:r>
              <a:rPr lang="en-US" sz="1800">
                <a:solidFill>
                  <a:schemeClr val="accent2"/>
                </a:solidFill>
              </a:rPr>
              <a:t>		  // define a new U_M</a:t>
            </a:r>
            <a:endParaRPr lang="en-US" sz="1800" noProof="1">
              <a:solidFill>
                <a:schemeClr val="accent2"/>
              </a:solidFill>
            </a:endParaRPr>
          </a:p>
          <a:p>
            <a:pPr algn="l"/>
            <a:r>
              <a:rPr lang="en-US" sz="1800" noProof="1">
                <a:solidFill>
                  <a:srgbClr val="006666"/>
                </a:solidFill>
              </a:rPr>
              <a:t>   </a:t>
            </a:r>
            <a:r>
              <a:rPr lang="en-US" sz="1800">
                <a:solidFill>
                  <a:srgbClr val="006666"/>
                </a:solidFill>
              </a:rPr>
              <a:t>unordered</a:t>
            </a:r>
            <a:r>
              <a:rPr lang="en-US" sz="1800" noProof="1">
                <a:solidFill>
                  <a:srgbClr val="006666"/>
                </a:solidFill>
              </a:rPr>
              <a:t>_map &lt;string,int&gt;::iterator iter;</a:t>
            </a:r>
            <a:r>
              <a:rPr lang="en-US" sz="1800">
                <a:solidFill>
                  <a:srgbClr val="006666"/>
                </a:solidFill>
              </a:rPr>
              <a:t> // define an iterator for a U_M</a:t>
            </a:r>
            <a:endParaRPr lang="en-US" sz="1800" noProof="1">
              <a:solidFill>
                <a:srgbClr val="006666"/>
              </a:solidFill>
            </a:endParaRPr>
          </a:p>
          <a:p>
            <a:pPr algn="l"/>
            <a:endParaRPr lang="en-US" sz="400" noProof="1">
              <a:solidFill>
                <a:srgbClr val="006666"/>
              </a:solidFill>
            </a:endParaRP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800000"/>
                </a:solidFill>
              </a:rPr>
              <a:t>   hm["Carey"] = 10;</a:t>
            </a:r>
            <a:r>
              <a:rPr lang="en-US" sz="1800">
                <a:solidFill>
                  <a:srgbClr val="800000"/>
                </a:solidFill>
              </a:rPr>
              <a:t>			// insert a new item into the U_M</a:t>
            </a:r>
            <a:endParaRPr lang="en-US" sz="1800" noProof="1">
              <a:solidFill>
                <a:srgbClr val="800000"/>
              </a:solidFill>
            </a:endParaRPr>
          </a:p>
          <a:p>
            <a:pPr algn="l"/>
            <a:r>
              <a:rPr lang="en-US" sz="1800" noProof="1"/>
              <a:t>   hm["David"] = 20;</a:t>
            </a: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6600CC"/>
                </a:solidFill>
              </a:rPr>
              <a:t>   iter = hm.find("Carey");</a:t>
            </a:r>
            <a:r>
              <a:rPr lang="en-US" sz="1800">
                <a:solidFill>
                  <a:srgbClr val="6600CC"/>
                </a:solidFill>
              </a:rPr>
              <a:t>			// find Carey in the hash map</a:t>
            </a:r>
          </a:p>
          <a:p>
            <a:pPr algn="l"/>
            <a:endParaRPr lang="en-US" sz="800" noProof="1">
              <a:solidFill>
                <a:srgbClr val="6600CC"/>
              </a:solidFill>
            </a:endParaRPr>
          </a:p>
          <a:p>
            <a:pPr algn="l"/>
            <a:r>
              <a:rPr lang="en-US" sz="1800" noProof="1"/>
              <a:t>   if (iter </a:t>
            </a:r>
            <a:r>
              <a:rPr lang="en-US" sz="1800"/>
              <a:t>=</a:t>
            </a:r>
            <a:r>
              <a:rPr lang="en-US" sz="1800" noProof="1"/>
              <a:t>= hm.end())</a:t>
            </a:r>
            <a:r>
              <a:rPr lang="en-US" sz="1800"/>
              <a:t>			// did we find Carey or not?</a:t>
            </a:r>
            <a:endParaRPr lang="en-US" sz="1800" noProof="1"/>
          </a:p>
          <a:p>
            <a:pPr algn="l"/>
            <a:r>
              <a:rPr lang="en-US" sz="1800"/>
              <a:t>       cout &lt;&lt; “Carey was not found!”;	// couldn’t find “Carey” in the hash map</a:t>
            </a:r>
          </a:p>
          <a:p>
            <a:pPr algn="l"/>
            <a:r>
              <a:rPr lang="en-US" sz="1800"/>
              <a:t>   else </a:t>
            </a:r>
            <a:endParaRPr lang="en-US" sz="1800" noProof="1"/>
          </a:p>
          <a:p>
            <a:pPr algn="l"/>
            <a:r>
              <a:rPr lang="en-US" sz="1800" noProof="1"/>
              <a:t>   {</a:t>
            </a:r>
          </a:p>
          <a:p>
            <a:pPr algn="l"/>
            <a:r>
              <a:rPr lang="en-US" sz="1800"/>
              <a:t>     </a:t>
            </a:r>
            <a:r>
              <a:rPr lang="en-US" sz="1800" noProof="1"/>
              <a:t>   cout &lt;&lt; "When we look up " &lt;&lt; iter-&gt;</a:t>
            </a:r>
            <a:r>
              <a:rPr lang="en-US" sz="1800" noProof="1">
                <a:solidFill>
                  <a:srgbClr val="6600CC"/>
                </a:solidFill>
              </a:rPr>
              <a:t>first</a:t>
            </a:r>
            <a:r>
              <a:rPr lang="en-US" sz="1800" noProof="1"/>
              <a:t>;</a:t>
            </a:r>
            <a:r>
              <a:rPr lang="en-US" sz="1800"/>
              <a:t>	// “When we look up </a:t>
            </a:r>
            <a:r>
              <a:rPr lang="en-US" sz="1800">
                <a:solidFill>
                  <a:srgbClr val="6600CC"/>
                </a:solidFill>
              </a:rPr>
              <a:t>Carey</a:t>
            </a:r>
            <a:r>
              <a:rPr lang="en-US" sz="1800"/>
              <a:t>”</a:t>
            </a:r>
            <a:endParaRPr lang="en-US" sz="1800" noProof="1"/>
          </a:p>
          <a:p>
            <a:pPr algn="l"/>
            <a:r>
              <a:rPr lang="en-US" sz="1800"/>
              <a:t>     </a:t>
            </a:r>
            <a:r>
              <a:rPr lang="en-US" sz="1800" noProof="1"/>
              <a:t>   cout &lt;&lt; " we find " &lt;&lt; iter-&gt;</a:t>
            </a:r>
            <a:r>
              <a:rPr lang="en-US" sz="1800" noProof="1">
                <a:solidFill>
                  <a:srgbClr val="006666"/>
                </a:solidFill>
              </a:rPr>
              <a:t>second</a:t>
            </a:r>
            <a:r>
              <a:rPr lang="en-US" sz="1800" noProof="1"/>
              <a:t>;</a:t>
            </a:r>
            <a:r>
              <a:rPr lang="en-US" sz="1800"/>
              <a:t>		// “we find </a:t>
            </a:r>
            <a:r>
              <a:rPr lang="en-US" sz="1800">
                <a:solidFill>
                  <a:srgbClr val="006666"/>
                </a:solidFill>
              </a:rPr>
              <a:t>10</a:t>
            </a:r>
            <a:r>
              <a:rPr lang="en-US" sz="1800"/>
              <a:t>”</a:t>
            </a:r>
            <a:endParaRPr lang="en-US" sz="1800" noProof="1"/>
          </a:p>
          <a:p>
            <a:pPr algn="l"/>
            <a:r>
              <a:rPr lang="en-US" sz="1800" noProof="1"/>
              <a:t>   }</a:t>
            </a:r>
          </a:p>
          <a:p>
            <a:pPr algn="l"/>
            <a:r>
              <a:rPr lang="en-US" sz="18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20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21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26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27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0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/>
                <a:t>BinaryTree()   </a:t>
              </a:r>
            </a:p>
            <a:p>
              <a:pPr algn="l"/>
              <a:r>
                <a:rPr lang="en-US" sz="1800"/>
                <a:t>{ </a:t>
              </a:r>
            </a:p>
            <a:p>
              <a:pPr algn="l"/>
              <a:r>
                <a:rPr lang="en-US" sz="1800"/>
                <a:t>  num = 0;  </a:t>
              </a:r>
            </a:p>
            <a:p>
              <a:pPr algn="l"/>
              <a:r>
                <a:rPr lang="en-US" sz="180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28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419024"/>
            <a:ext cx="6080760" cy="60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3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, each item you </a:t>
            </a:r>
            <a:r>
              <a:rPr lang="en-US">
                <a:solidFill>
                  <a:srgbClr val="6600CC"/>
                </a:solidFill>
              </a:rPr>
              <a:t>insert</a:t>
            </a:r>
            <a:r>
              <a:rPr lang="en-US"/>
              <a:t> into the queue has a “</a:t>
            </a:r>
            <a:r>
              <a:rPr lang="en-US">
                <a:solidFill>
                  <a:srgbClr val="6600CC"/>
                </a:solidFill>
              </a:rPr>
              <a:t>priority rating</a:t>
            </a:r>
            <a:r>
              <a:rPr lang="en-US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30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31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32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33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34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35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36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37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38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39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</a:t>
            </a:r>
            <a:r>
              <a:rPr lang="en-US" dirty="0"/>
              <a:t>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sort </a:t>
            </a:r>
            <a:r>
              <a:rPr lang="en-US" dirty="0"/>
              <a:t>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rgbClr val="FFFFCC"/>
                    </a:solidFill>
                  </a:rPr>
                  <a:t>null</a:t>
                </a:r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Here’s </a:t>
            </a:r>
            <a:r>
              <a:rPr lang="en-US" dirty="0"/>
              <a:t>a “naïve”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way </a:t>
            </a:r>
            <a:r>
              <a:rPr lang="en-US" dirty="0"/>
              <a:t>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7</a:t>
                    </a:r>
                    <a:endParaRPr lang="en-US" dirty="0"/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	Given </a:t>
            </a:r>
            <a:r>
              <a:rPr lang="en-US" dirty="0">
                <a:solidFill>
                  <a:schemeClr val="tx1"/>
                </a:solidFill>
              </a:rPr>
              <a:t>an array </a:t>
            </a:r>
            <a:r>
              <a:rPr lang="en-US" dirty="0" smtClean="0">
                <a:solidFill>
                  <a:schemeClr val="tx1"/>
                </a:solidFill>
              </a:rPr>
              <a:t>of N </a:t>
            </a:r>
            <a:r>
              <a:rPr lang="en-US" dirty="0">
                <a:solidFill>
                  <a:schemeClr val="tx1"/>
                </a:solidFill>
              </a:rPr>
              <a:t>numbers </a:t>
            </a:r>
            <a:r>
              <a:rPr lang="en-US" dirty="0" smtClean="0">
                <a:solidFill>
                  <a:schemeClr val="tx1"/>
                </a:solidFill>
              </a:rPr>
              <a:t>that we want to sort: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</a:t>
            </a:r>
            <a:r>
              <a:rPr lang="en-US" dirty="0" smtClean="0">
                <a:solidFill>
                  <a:schemeClr val="tx1"/>
                </a:solidFill>
              </a:rPr>
              <a:t>a new </a:t>
            </a:r>
            <a:r>
              <a:rPr lang="en-US" dirty="0" err="1" smtClean="0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     A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rgbClr val="6600CC"/>
                </a:solidFill>
              </a:rPr>
              <a:t>Remove the biggest </a:t>
            </a:r>
            <a:r>
              <a:rPr lang="en-US" dirty="0" smtClean="0">
                <a:solidFill>
                  <a:srgbClr val="6600CC"/>
                </a:solidFill>
              </a:rPr>
              <a:t>value </a:t>
            </a:r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heap 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               </a:t>
            </a:r>
            <a:r>
              <a:rPr lang="en-US" sz="9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B. </a:t>
            </a:r>
            <a:r>
              <a:rPr lang="en-US" dirty="0" smtClean="0">
                <a:solidFill>
                  <a:srgbClr val="6600CC"/>
                </a:solidFill>
              </a:rPr>
              <a:t>Place </a:t>
            </a:r>
            <a:r>
              <a:rPr lang="en-US" dirty="0">
                <a:solidFill>
                  <a:srgbClr val="6600CC"/>
                </a:solidFill>
              </a:rPr>
              <a:t>it in </a:t>
            </a:r>
            <a:r>
              <a:rPr lang="en-US" dirty="0" smtClean="0">
                <a:solidFill>
                  <a:srgbClr val="6600CC"/>
                </a:solidFill>
              </a:rPr>
              <a:t>the </a:t>
            </a:r>
            <a:r>
              <a:rPr lang="en-US" dirty="0">
                <a:solidFill>
                  <a:srgbClr val="6600CC"/>
                </a:solidFill>
              </a:rPr>
              <a:t>last open slot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array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And viola!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Our array is sorted!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4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40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 smtClean="0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What’s </a:t>
            </a:r>
            <a:r>
              <a:rPr lang="en-US" dirty="0"/>
              <a:t>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 smtClean="0">
                <a:solidFill>
                  <a:srgbClr val="FF0000"/>
                </a:solidFill>
              </a:rPr>
              <a:t>inserted</a:t>
            </a:r>
            <a:r>
              <a:rPr lang="en-US" dirty="0" smtClean="0">
                <a:solidFill>
                  <a:schemeClr val="tx1"/>
                </a:solidFill>
              </a:rPr>
              <a:t> and then </a:t>
            </a:r>
            <a:r>
              <a:rPr lang="en-US" dirty="0" smtClean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bad! </a:t>
            </a:r>
            <a:r>
              <a:rPr lang="en-US" dirty="0" smtClean="0"/>
              <a:t>But </a:t>
            </a:r>
            <a:r>
              <a:rPr lang="en-US" dirty="0"/>
              <a:t>in </a:t>
            </a:r>
            <a:r>
              <a:rPr lang="en-US" dirty="0" smtClean="0"/>
              <a:t>fact </a:t>
            </a:r>
            <a:r>
              <a:rPr lang="en-US" dirty="0"/>
              <a:t>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N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Insertions: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N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Extractions: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That comes to</a:t>
            </a:r>
            <a:r>
              <a:rPr lang="en-US" dirty="0" smtClean="0">
                <a:solidFill>
                  <a:srgbClr val="FF0000"/>
                </a:solidFill>
              </a:rPr>
              <a:t> 2 </a:t>
            </a:r>
            <a:r>
              <a:rPr lang="en-US" dirty="0" smtClean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</a:t>
            </a:r>
            <a:r>
              <a:rPr lang="en-US" dirty="0" smtClean="0">
                <a:solidFill>
                  <a:srgbClr val="6600CC"/>
                </a:solidFill>
                <a:sym typeface="Wingdings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41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Efficient </a:t>
            </a: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</a:t>
            </a:r>
            <a:r>
              <a:rPr lang="en-US" dirty="0" smtClean="0">
                <a:solidFill>
                  <a:schemeClr val="tx1"/>
                </a:solidFill>
                <a:cs typeface="Courier New" pitchFamily="49" charset="0"/>
              </a:rPr>
              <a:t>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</a:t>
            </a:r>
            <a:r>
              <a:rPr lang="en-US" dirty="0" smtClean="0">
                <a:solidFill>
                  <a:srgbClr val="6600CC"/>
                </a:solidFill>
              </a:rPr>
              <a:t>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r>
              <a:rPr lang="en-US" sz="1000" dirty="0"/>
              <a:t/>
            </a:r>
            <a:br>
              <a:rPr lang="en-US" sz="1000" dirty="0"/>
            </a:br>
            <a:r>
              <a:rPr lang="en-US" dirty="0"/>
              <a:t>And then we had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6600CC"/>
                </a:solidFill>
              </a:rPr>
              <a:t>remove each one from our new heap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stick </a:t>
            </a:r>
            <a:r>
              <a:rPr lang="en-US" dirty="0">
                <a:solidFill>
                  <a:srgbClr val="6600CC"/>
                </a:solidFill>
              </a:rPr>
              <a:t>them back</a:t>
            </a:r>
            <a:r>
              <a:rPr lang="en-US" dirty="0"/>
              <a:t> into </a:t>
            </a:r>
            <a:r>
              <a:rPr lang="en-US" dirty="0" smtClean="0"/>
              <a:t>our original </a:t>
            </a:r>
            <a:r>
              <a:rPr lang="en-US" dirty="0"/>
              <a:t>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Question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Could </a:t>
            </a:r>
            <a:r>
              <a:rPr lang="en-US" dirty="0"/>
              <a:t>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creating </a:t>
            </a:r>
            <a:r>
              <a:rPr lang="en-US" dirty="0">
                <a:solidFill>
                  <a:srgbClr val="FF0000"/>
                </a:solidFill>
              </a:rPr>
              <a:t>a whole </a:t>
            </a:r>
            <a:r>
              <a:rPr lang="en-US" dirty="0" smtClean="0">
                <a:solidFill>
                  <a:srgbClr val="FF0000"/>
                </a:solidFill>
              </a:rPr>
              <a:t>new </a:t>
            </a:r>
            <a:r>
              <a:rPr lang="en-US" dirty="0" err="1" smtClean="0">
                <a:solidFill>
                  <a:srgbClr val="FF0000"/>
                </a:solidFill>
              </a:rPr>
              <a:t>maxheap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Answer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Yes! </a:t>
            </a:r>
            <a:r>
              <a:rPr lang="en-US" dirty="0" smtClean="0"/>
              <a:t>That’s the way the </a:t>
            </a:r>
            <a:r>
              <a:rPr lang="en-US" dirty="0" smtClean="0">
                <a:solidFill>
                  <a:srgbClr val="FF0000"/>
                </a:solidFill>
              </a:rPr>
              <a:t>“official” </a:t>
            </a:r>
            <a:r>
              <a:rPr lang="en-US" dirty="0" err="1" smtClean="0"/>
              <a:t>Heapsort</a:t>
            </a:r>
            <a:r>
              <a:rPr lang="en-US" dirty="0" smtClean="0"/>
              <a:t> works! Let’s see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Efficient (Official) </a:t>
            </a:r>
            <a:r>
              <a:rPr lang="en-US" sz="3600" dirty="0" err="1" smtClean="0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	Given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 array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of 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numbers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that we want to sort: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 new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 Remove the biggest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value from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heap </a:t>
            </a:r>
          </a:p>
          <a:p>
            <a:pPr algn="l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B. Place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it in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last open slot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of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array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Let’s </a:t>
            </a:r>
            <a:r>
              <a:rPr lang="en-US" dirty="0" smtClean="0">
                <a:solidFill>
                  <a:srgbClr val="FF0000"/>
                </a:solidFill>
              </a:rPr>
              <a:t>update</a:t>
            </a:r>
            <a:r>
              <a:rPr lang="en-US" dirty="0" smtClean="0">
                <a:solidFill>
                  <a:schemeClr val="tx1"/>
                </a:solidFill>
              </a:rPr>
              <a:t> our original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 smtClean="0">
                <a:solidFill>
                  <a:schemeClr val="tx1"/>
                </a:solidFill>
              </a:rPr>
              <a:t>to turn it into the </a:t>
            </a:r>
            <a:r>
              <a:rPr lang="en-US" dirty="0" smtClean="0">
                <a:solidFill>
                  <a:srgbClr val="FF0000"/>
                </a:solidFill>
              </a:rPr>
              <a:t>efficient (official) version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Convert our input array into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Wow! It’s that simple?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 smtClean="0">
                <a:solidFill>
                  <a:schemeClr val="tx1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Then we’ll use that </a:t>
            </a:r>
            <a:r>
              <a:rPr lang="en-US" dirty="0" err="1" smtClean="0">
                <a:solidFill>
                  <a:schemeClr val="tx1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 as if it were a separate array like before. Only now everything’s in just one array.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Yup!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Step #1:</a:t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 smtClean="0"/>
              <a:t>Convert your randomly-arranged input array into a </a:t>
            </a:r>
            <a:r>
              <a:rPr lang="en-US" sz="2800" dirty="0" err="1" smtClean="0">
                <a:solidFill>
                  <a:srgbClr val="6600CC"/>
                </a:solidFill>
              </a:rPr>
              <a:t>maxheap</a:t>
            </a:r>
            <a:r>
              <a:rPr lang="en-US" sz="2800" dirty="0" smtClean="0">
                <a:solidFill>
                  <a:srgbClr val="6600CC"/>
                </a:solidFill>
              </a:rPr>
              <a:t>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rgbClr val="6600CC"/>
                </a:solidFill>
              </a:rPr>
              <a:t>cleverly shuffling around </a:t>
            </a:r>
            <a:r>
              <a:rPr lang="en-US" sz="2800" dirty="0" smtClean="0"/>
              <a:t>the values in the array.</a:t>
            </a:r>
            <a:endParaRPr lang="en-US" sz="28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21</a:t>
              </a:r>
              <a:endParaRPr lang="en-US" dirty="0"/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18</a:t>
              </a:r>
              <a:endParaRPr lang="en-US" dirty="0"/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21</a:t>
              </a:r>
              <a:endParaRPr lang="en-US" dirty="0"/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18</a:t>
              </a:r>
              <a:endParaRPr lang="en-US" dirty="0"/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learn the algorithm to perform this shuffling.</a:t>
            </a:r>
            <a:endParaRPr lang="en-US" dirty="0"/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 smtClean="0"/>
              <a:t>for (</a:t>
            </a:r>
            <a:r>
              <a:rPr lang="en-US" sz="2200" dirty="0" err="1" smtClean="0"/>
              <a:t>curNode</a:t>
            </a:r>
            <a:r>
              <a:rPr lang="en-US" sz="2200" dirty="0" smtClean="0"/>
              <a:t> = </a:t>
            </a:r>
            <a:r>
              <a:rPr lang="en-US" sz="2200" dirty="0" err="1" smtClean="0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 smtClean="0"/>
              <a:t>thru </a:t>
            </a:r>
            <a:r>
              <a:rPr lang="en-US" sz="2200" dirty="0" err="1" smtClean="0">
                <a:solidFill>
                  <a:srgbClr val="7030A0"/>
                </a:solidFill>
              </a:rPr>
              <a:t>rootNode</a:t>
            </a:r>
            <a:r>
              <a:rPr lang="en-US" sz="2200" dirty="0" smtClean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Ok, now here’s the algorithm: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 smtClean="0">
                <a:latin typeface="Comic Sans MS" pitchFamily="66" charset="0"/>
              </a:rPr>
              <a:t>Think of this </a:t>
            </a:r>
            <a:r>
              <a:rPr lang="en-US" sz="2000" dirty="0" err="1" smtClean="0">
                <a:latin typeface="Comic Sans MS" pitchFamily="66" charset="0"/>
              </a:rPr>
              <a:t>subtree</a:t>
            </a:r>
            <a:r>
              <a:rPr lang="en-US" sz="2000" dirty="0" smtClean="0">
                <a:latin typeface="Comic Sans MS" pitchFamily="66" charset="0"/>
              </a:rPr>
              <a:t> as a </a:t>
            </a:r>
            <a:r>
              <a:rPr lang="en-US" sz="2000" dirty="0" err="1" smtClean="0">
                <a:latin typeface="Comic Sans MS" pitchFamily="66" charset="0"/>
              </a:rPr>
              <a:t>maxheap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 smtClean="0">
                <a:latin typeface="Comic Sans MS" pitchFamily="66" charset="0"/>
              </a:rPr>
              <a:t>Focus on the </a:t>
            </a:r>
            <a:r>
              <a:rPr lang="en-US" sz="2000" dirty="0" err="1" smtClean="0">
                <a:latin typeface="Comic Sans MS" pitchFamily="66" charset="0"/>
              </a:rPr>
              <a:t>subtree</a:t>
            </a:r>
            <a:r>
              <a:rPr lang="en-US" sz="2000" dirty="0" smtClean="0">
                <a:latin typeface="Comic Sans MS" pitchFamily="66" charset="0"/>
              </a:rPr>
              <a:t> rooted at </a:t>
            </a:r>
            <a:r>
              <a:rPr lang="en-US" sz="2000" dirty="0" err="1" smtClean="0">
                <a:latin typeface="Comic Sans MS" pitchFamily="66" charset="0"/>
              </a:rPr>
              <a:t>curNode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 smtClean="0">
                <a:latin typeface="Comic Sans MS" pitchFamily="66" charset="0"/>
              </a:rPr>
              <a:t>Keep shifting the top value down until </a:t>
            </a:r>
            <a:br>
              <a:rPr lang="en-US" sz="2000" dirty="0" smtClean="0">
                <a:latin typeface="Comic Sans MS" pitchFamily="66" charset="0"/>
              </a:rPr>
            </a:br>
            <a:r>
              <a:rPr lang="en-US" sz="2000" dirty="0" smtClean="0">
                <a:latin typeface="Comic Sans MS" pitchFamily="66" charset="0"/>
              </a:rPr>
              <a:t>your </a:t>
            </a:r>
            <a:r>
              <a:rPr lang="en-US" sz="2000" dirty="0" err="1" smtClean="0">
                <a:latin typeface="Comic Sans MS" pitchFamily="66" charset="0"/>
              </a:rPr>
              <a:t>subtree</a:t>
            </a:r>
            <a:r>
              <a:rPr lang="en-US" sz="2000" dirty="0" smtClean="0">
                <a:latin typeface="Comic Sans MS" pitchFamily="66" charset="0"/>
              </a:rPr>
              <a:t> becomes a valid </a:t>
            </a:r>
            <a:r>
              <a:rPr lang="en-US" sz="2000" dirty="0" err="1" smtClean="0">
                <a:latin typeface="Comic Sans MS" pitchFamily="66" charset="0"/>
              </a:rPr>
              <a:t>maxheap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 smtClean="0"/>
              <a:t>: While </a:t>
            </a:r>
            <a:r>
              <a:rPr lang="en-US" sz="2000" dirty="0"/>
              <a:t>I’m showing you the </a:t>
            </a:r>
            <a:r>
              <a:rPr lang="en-US" sz="2000" dirty="0" smtClean="0"/>
              <a:t>shuffling algorithm visually with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 smtClean="0">
                <a:solidFill>
                  <a:srgbClr val="FF0000"/>
                </a:solidFill>
              </a:rPr>
              <a:t>input array</a:t>
            </a:r>
            <a:r>
              <a:rPr lang="en-US" sz="2000" dirty="0" smtClean="0"/>
              <a:t> </a:t>
            </a:r>
            <a:r>
              <a:rPr lang="en-US" sz="2000" dirty="0"/>
              <a:t>itself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 smtClean="0">
                <a:solidFill>
                  <a:srgbClr val="FF0000"/>
                </a:solidFill>
              </a:rPr>
              <a:t>bottom-most, right-most node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 smtClean="0">
                <a:solidFill>
                  <a:srgbClr val="FF0000"/>
                </a:solidFill>
              </a:rPr>
              <a:t>last element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050" dirty="0" smtClean="0">
                <a:solidFill>
                  <a:schemeClr val="tx1"/>
                </a:solidFill>
              </a:rPr>
              <a:t/>
            </a:r>
            <a:br>
              <a:rPr lang="en-US" sz="105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 this case, we’d swap </a:t>
            </a:r>
            <a:r>
              <a:rPr lang="en-US" sz="2000" dirty="0" smtClean="0">
                <a:solidFill>
                  <a:srgbClr val="6600CC"/>
                </a:solidFill>
              </a:rPr>
              <a:t>array</a:t>
            </a:r>
            <a:r>
              <a:rPr lang="en-US" sz="2000" dirty="0" smtClean="0">
                <a:solidFill>
                  <a:schemeClr val="tx1"/>
                </a:solidFill>
              </a:rPr>
              <a:t>[</a:t>
            </a:r>
            <a:r>
              <a:rPr lang="en-US" sz="2000" dirty="0" err="1" smtClean="0">
                <a:solidFill>
                  <a:srgbClr val="FF0000"/>
                </a:solidFill>
              </a:rPr>
              <a:t>curNode</a:t>
            </a:r>
            <a:r>
              <a:rPr lang="en-US" sz="2000" dirty="0" smtClean="0">
                <a:solidFill>
                  <a:schemeClr val="tx1"/>
                </a:solidFill>
              </a:rPr>
              <a:t>] with </a:t>
            </a:r>
            <a:r>
              <a:rPr lang="en-US" sz="2000" dirty="0" smtClean="0">
                <a:solidFill>
                  <a:srgbClr val="6600CC"/>
                </a:solidFill>
              </a:rPr>
              <a:t>array</a:t>
            </a:r>
            <a:r>
              <a:rPr lang="en-US" sz="2000" dirty="0" smtClean="0">
                <a:solidFill>
                  <a:schemeClr val="tx1"/>
                </a:solidFill>
              </a:rPr>
              <a:t>[2*</a:t>
            </a:r>
            <a:r>
              <a:rPr lang="en-US" sz="2000" dirty="0" smtClean="0">
                <a:solidFill>
                  <a:srgbClr val="FF3300"/>
                </a:solidFill>
              </a:rPr>
              <a:t>curNode</a:t>
            </a:r>
            <a:r>
              <a:rPr lang="en-US" sz="2000" dirty="0" smtClean="0">
                <a:solidFill>
                  <a:schemeClr val="tx1"/>
                </a:solidFill>
              </a:rPr>
              <a:t>+</a:t>
            </a:r>
            <a:r>
              <a:rPr lang="en-US" sz="2000" dirty="0" smtClean="0">
                <a:solidFill>
                  <a:srgbClr val="006666"/>
                </a:solidFill>
              </a:rPr>
              <a:t>1</a:t>
            </a:r>
            <a:r>
              <a:rPr lang="en-US" sz="2000" dirty="0" smtClean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Once we finish, our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has been converted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.</a:t>
            </a:r>
            <a:endParaRPr lang="en-US" sz="1200" dirty="0" smtClean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Finally – we found a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if it were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, with a </a:t>
            </a:r>
            <a:r>
              <a:rPr lang="en-US" sz="2000" dirty="0" smtClean="0">
                <a:solidFill>
                  <a:srgbClr val="FF0000"/>
                </a:solidFill>
              </a:rPr>
              <a:t>new value </a:t>
            </a:r>
            <a:r>
              <a:rPr lang="en-US" sz="2000" dirty="0" smtClean="0"/>
              <a:t>on top that needs to be sifted down…</a:t>
            </a:r>
            <a:endParaRPr lang="en-US" sz="1200" dirty="0" smtClean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 smtClean="0">
                <a:solidFill>
                  <a:srgbClr val="6600CC"/>
                </a:solidFill>
              </a:rPr>
              <a:t>heapification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 smtClean="0">
                <a:solidFill>
                  <a:schemeClr val="tx1"/>
                </a:solidFill>
              </a:rPr>
              <a:t>subtree</a:t>
            </a:r>
            <a:r>
              <a:rPr lang="en-US" sz="2000" dirty="0" smtClean="0">
                <a:solidFill>
                  <a:schemeClr val="tx1"/>
                </a:solidFill>
              </a:rPr>
              <a:t> into a </a:t>
            </a:r>
            <a:r>
              <a:rPr lang="en-US" sz="2000" dirty="0" err="1" smtClean="0">
                <a:solidFill>
                  <a:schemeClr val="tx1"/>
                </a:solidFill>
              </a:rPr>
              <a:t>maxheap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We’ll keep swapping our </a:t>
            </a:r>
            <a:r>
              <a:rPr lang="en-US" sz="2000" dirty="0" smtClean="0">
                <a:solidFill>
                  <a:srgbClr val="FF0000"/>
                </a:solidFill>
              </a:rPr>
              <a:t>root value</a:t>
            </a:r>
            <a:r>
              <a:rPr lang="en-US" sz="2000" dirty="0" smtClean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5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Again, 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 with a new value at the top that needs to be sifted down…</a:t>
            </a:r>
            <a:endParaRPr lang="en-US" sz="1200" dirty="0" smtClean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Excellent! Now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is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too.</a:t>
            </a:r>
            <a:endParaRPr lang="en-US" sz="1200" dirty="0" smtClean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Ok, you know the drill.  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if it’s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 and sift the top value down appropriately.</a:t>
            </a:r>
            <a:endParaRPr lang="en-US" sz="1200" dirty="0" smtClean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Now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is also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000" dirty="0" smtClean="0"/>
              <a:t>Notice how it actually built upon our </a:t>
            </a:r>
            <a:r>
              <a:rPr lang="en-US" sz="2000" dirty="0" smtClean="0">
                <a:solidFill>
                  <a:srgbClr val="6600CC"/>
                </a:solidFill>
              </a:rPr>
              <a:t>earlier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/>
              <a:t>that we previously </a:t>
            </a:r>
            <a:r>
              <a:rPr lang="en-US" sz="2000" dirty="0" err="1" smtClean="0"/>
              <a:t>heapified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 smtClean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 smtClean="0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Last time… </a:t>
            </a:r>
            <a:br>
              <a:rPr lang="en-US" sz="20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000" dirty="0" smtClean="0"/>
              <a:t>Let’s take our root value and sift it down so our whole tree turns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Last time… </a:t>
            </a:r>
            <a:br>
              <a:rPr lang="en-US" sz="20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000" dirty="0" smtClean="0"/>
              <a:t>Let’s take our root value and sift it down so our whole tree turns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 smtClean="0">
                <a:latin typeface="Comic Sans MS" pitchFamily="66" charset="0"/>
              </a:rPr>
              <a:t> =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 smtClean="0">
                <a:latin typeface="Comic Sans MS" pitchFamily="66" charset="0"/>
              </a:rPr>
              <a:t>/2 - 1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N=8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smtClean="0">
                <a:solidFill>
                  <a:srgbClr val="FF0000"/>
                </a:solidFill>
              </a:rPr>
              <a:t>8</a:t>
            </a:r>
            <a:r>
              <a:rPr lang="en-US" sz="2000" dirty="0" smtClean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That means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smtClean="0">
                <a:solidFill>
                  <a:srgbClr val="FF0000"/>
                </a:solidFill>
              </a:rPr>
              <a:t>3</a:t>
            </a:r>
            <a:r>
              <a:rPr lang="en-US" sz="2000" dirty="0" smtClean="0"/>
              <a:t>.</a:t>
            </a:r>
            <a:endParaRPr lang="en-US" sz="1200" dirty="0" smtClean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</a:t>
            </a:r>
            <a:r>
              <a:rPr lang="en-US" sz="2000" dirty="0" smtClean="0">
                <a:solidFill>
                  <a:srgbClr val="FF0000"/>
                </a:solidFill>
              </a:rPr>
              <a:t>trees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 smtClean="0">
                <a:solidFill>
                  <a:srgbClr val="FF0000"/>
                </a:solidFill>
              </a:rPr>
              <a:t>50%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 smtClean="0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  <a:endParaRPr lang="en-US" sz="2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smtClean="0"/>
              <a:t>Efficient </a:t>
            </a:r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But once we remove the top item, we have to </a:t>
              </a:r>
              <a:r>
                <a:rPr lang="en-US" dirty="0" err="1" smtClean="0"/>
                <a:t>reheapify</a:t>
              </a:r>
              <a:r>
                <a:rPr lang="en-US" dirty="0" smtClean="0"/>
                <a:t> our heap!</a:t>
              </a:r>
              <a:endParaRPr lang="en-US" dirty="0"/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 smtClean="0"/>
                <a:t>But once we remove the top item, we have to </a:t>
              </a:r>
              <a:r>
                <a:rPr lang="en-US" sz="2000" dirty="0" err="1" smtClean="0"/>
                <a:t>reheapify</a:t>
              </a:r>
              <a:r>
                <a:rPr lang="en-US" sz="2000" dirty="0" smtClean="0"/>
                <a:t> our heap!</a:t>
              </a:r>
            </a:p>
            <a:p>
              <a:endParaRPr lang="en-US" sz="1100" dirty="0" smtClean="0"/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Lets do it!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</a:rPr>
              <a:t>Reheapification</a:t>
            </a:r>
            <a:r>
              <a:rPr lang="en-US" sz="2000" dirty="0" smtClean="0">
                <a:solidFill>
                  <a:srgbClr val="FF0000"/>
                </a:solidFill>
              </a:rPr>
              <a:t> Algorithm </a:t>
            </a:r>
            <a:r>
              <a:rPr lang="en-US" sz="1800" dirty="0" smtClean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Note – this </a:t>
            </a:r>
            <a:r>
              <a:rPr lang="en-US" dirty="0" smtClean="0">
                <a:solidFill>
                  <a:srgbClr val="FF0000"/>
                </a:solidFill>
              </a:rPr>
              <a:t>frees up the last slot</a:t>
            </a:r>
            <a:r>
              <a:rPr lang="en-US" dirty="0" smtClean="0"/>
              <a:t> in the array!</a:t>
            </a:r>
            <a:br>
              <a:rPr lang="en-US" dirty="0" smtClean="0"/>
            </a:br>
            <a:endParaRPr lang="en-US" sz="1400" dirty="0" smtClean="0"/>
          </a:p>
          <a:p>
            <a:r>
              <a:rPr lang="en-US" dirty="0" smtClean="0"/>
              <a:t>Our heap now only occupies the </a:t>
            </a:r>
            <a:r>
              <a:rPr lang="en-US" dirty="0" smtClean="0">
                <a:solidFill>
                  <a:srgbClr val="FF0000"/>
                </a:solidFill>
              </a:rPr>
              <a:t>first N-1 slots</a:t>
            </a:r>
            <a:r>
              <a:rPr lang="en-US" dirty="0" smtClean="0"/>
              <a:t> of the array!</a:t>
            </a:r>
            <a:endParaRPr lang="en-US" dirty="0"/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But once we remove the top item, we have to </a:t>
              </a:r>
              <a:r>
                <a:rPr lang="en-US" dirty="0" err="1" smtClean="0"/>
                <a:t>reheapify</a:t>
              </a:r>
              <a:r>
                <a:rPr lang="en-US" dirty="0" smtClean="0"/>
                <a:t> our heap!</a:t>
              </a:r>
              <a:endParaRPr lang="en-US" dirty="0"/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 smtClean="0"/>
                <a:t>When we finish </a:t>
              </a:r>
              <a:r>
                <a:rPr lang="en-US" sz="2000" dirty="0" err="1" smtClean="0"/>
                <a:t>reheapifying</a:t>
              </a:r>
              <a:r>
                <a:rPr lang="en-US" sz="2000" dirty="0" smtClean="0"/>
                <a:t>, our </a:t>
              </a:r>
              <a:r>
                <a:rPr lang="en-US" sz="2000" dirty="0" smtClean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 smtClean="0"/>
                <a:t> hold a valid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maxheap</a:t>
              </a:r>
              <a:r>
                <a:rPr lang="en-US" sz="2000" dirty="0" smtClean="0"/>
                <a:t> AND the </a:t>
              </a:r>
              <a:r>
                <a:rPr lang="en-US" sz="2000" dirty="0" smtClean="0">
                  <a:solidFill>
                    <a:srgbClr val="FF0000"/>
                  </a:solidFill>
                </a:rPr>
                <a:t>last slot </a:t>
              </a:r>
              <a:r>
                <a:rPr lang="en-US" sz="2000" dirty="0" smtClean="0"/>
                <a:t>of the array is </a:t>
              </a:r>
              <a:r>
                <a:rPr lang="en-US" sz="2000" dirty="0" smtClean="0">
                  <a:solidFill>
                    <a:srgbClr val="6600CC"/>
                  </a:solidFill>
                </a:rPr>
                <a:t>empty</a:t>
              </a:r>
              <a:r>
                <a:rPr lang="en-US" sz="2000" dirty="0" smtClean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biggest value is stored in the last slot of the array!</a:t>
            </a:r>
            <a:endParaRPr lang="en-US" dirty="0"/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 smtClean="0"/>
              <a:t>Guess what! </a:t>
            </a:r>
          </a:p>
          <a:p>
            <a:endParaRPr lang="en-US" sz="1000" dirty="0"/>
          </a:p>
          <a:p>
            <a:r>
              <a:rPr lang="en-US" sz="2200" dirty="0" smtClean="0"/>
              <a:t>Step #2 of our </a:t>
            </a:r>
            <a:r>
              <a:rPr lang="en-US" sz="2200" dirty="0" smtClean="0">
                <a:solidFill>
                  <a:srgbClr val="FF0000"/>
                </a:solidFill>
              </a:rPr>
              <a:t>efficient </a:t>
            </a:r>
            <a:r>
              <a:rPr lang="en-US" sz="2200" dirty="0" err="1" smtClean="0">
                <a:solidFill>
                  <a:srgbClr val="FF0000"/>
                </a:solidFill>
              </a:rPr>
              <a:t>heapsort</a:t>
            </a:r>
            <a:r>
              <a:rPr lang="en-US" sz="2200" dirty="0" smtClean="0"/>
              <a:t> is virtually identical to</a:t>
            </a:r>
            <a:r>
              <a:rPr lang="en-US" sz="2200" dirty="0"/>
              <a:t> </a:t>
            </a:r>
            <a:r>
              <a:rPr lang="en-US" sz="2200" dirty="0" smtClean="0"/>
              <a:t>Step #2 of </a:t>
            </a:r>
            <a:r>
              <a:rPr lang="en-US" sz="2200" dirty="0" smtClean="0">
                <a:solidFill>
                  <a:srgbClr val="FF0000"/>
                </a:solidFill>
              </a:rPr>
              <a:t>naïve </a:t>
            </a:r>
            <a:r>
              <a:rPr lang="en-US" sz="2200" dirty="0" err="1" smtClean="0">
                <a:solidFill>
                  <a:srgbClr val="FF0000"/>
                </a:solidFill>
              </a:rPr>
              <a:t>heapsort</a:t>
            </a:r>
            <a:r>
              <a:rPr lang="en-US" sz="2200" dirty="0" smtClean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</a:t>
            </a:r>
            <a:r>
              <a:rPr lang="en-US" sz="2000" dirty="0" smtClean="0">
                <a:solidFill>
                  <a:srgbClr val="6600CC"/>
                </a:solidFill>
              </a:rPr>
              <a:t>second-to-last </a:t>
            </a:r>
            <a:r>
              <a:rPr lang="en-US" sz="2000" dirty="0">
                <a:solidFill>
                  <a:srgbClr val="6600CC"/>
                </a:solidFill>
              </a:rPr>
              <a:t>slot</a:t>
            </a:r>
            <a:r>
              <a:rPr lang="en-US" sz="2000" dirty="0"/>
              <a:t> 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smtClean="0"/>
              <a:t>Efficient </a:t>
            </a:r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last two slots of the array hold the two biggest values </a:t>
            </a:r>
            <a:r>
              <a:rPr lang="en-US" smtClean="0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</a:t>
            </a:r>
            <a:r>
              <a:rPr lang="en-US" sz="2000" dirty="0" smtClean="0">
                <a:solidFill>
                  <a:srgbClr val="6600CC"/>
                </a:solidFill>
              </a:rPr>
              <a:t>third-to-last </a:t>
            </a:r>
            <a:r>
              <a:rPr lang="en-US" sz="2000" dirty="0">
                <a:solidFill>
                  <a:srgbClr val="6600CC"/>
                </a:solidFill>
              </a:rPr>
              <a:t>slot </a:t>
            </a:r>
            <a:r>
              <a:rPr lang="en-US" sz="2000" dirty="0"/>
              <a:t>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smtClean="0"/>
              <a:t>Efficient </a:t>
            </a:r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18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9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last three slots of the array hold the three biggest values in sorted order!</a:t>
            </a: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If you keep </a:t>
            </a:r>
            <a:r>
              <a:rPr lang="en-US" dirty="0"/>
              <a:t>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 smtClean="0"/>
              <a:t>the </a:t>
            </a:r>
            <a:r>
              <a:rPr lang="en-US" dirty="0"/>
              <a:t>array </a:t>
            </a:r>
            <a:r>
              <a:rPr lang="en-US" dirty="0" smtClean="0"/>
              <a:t>will be completely </a:t>
            </a:r>
            <a:r>
              <a:rPr lang="en-US" dirty="0"/>
              <a:t>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 smtClean="0"/>
              <a:t>Big-O of </a:t>
            </a:r>
            <a:r>
              <a:rPr lang="en-US" dirty="0" err="1" smtClean="0"/>
              <a:t>Heapsort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First we take our N-item array (shown here as a tree) and </a:t>
            </a:r>
            <a:r>
              <a:rPr lang="en-US" sz="2200" dirty="0" smtClean="0">
                <a:solidFill>
                  <a:srgbClr val="6600CC"/>
                </a:solidFill>
              </a:rPr>
              <a:t>convert it into a </a:t>
            </a:r>
            <a:r>
              <a:rPr lang="en-US" sz="2200" dirty="0" err="1" smtClean="0">
                <a:solidFill>
                  <a:srgbClr val="6600CC"/>
                </a:solidFill>
              </a:rPr>
              <a:t>maxheap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do this from the </a:t>
            </a:r>
            <a:r>
              <a:rPr lang="en-US" sz="2200" dirty="0" smtClean="0">
                <a:solidFill>
                  <a:srgbClr val="6600CC"/>
                </a:solidFill>
              </a:rPr>
              <a:t>bottom up </a:t>
            </a:r>
            <a:r>
              <a:rPr lang="en-US" sz="2200" dirty="0" smtClean="0"/>
              <a:t>by converting successively larger </a:t>
            </a:r>
            <a:r>
              <a:rPr lang="en-US" sz="2200" dirty="0" err="1" smtClean="0">
                <a:solidFill>
                  <a:srgbClr val="6600CC"/>
                </a:solidFill>
              </a:rPr>
              <a:t>subtrees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into </a:t>
            </a:r>
            <a:r>
              <a:rPr lang="en-US" sz="2200" dirty="0" err="1" smtClean="0">
                <a:solidFill>
                  <a:srgbClr val="6600CC"/>
                </a:solidFill>
              </a:rPr>
              <a:t>maxheaps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Then we repeatedly </a:t>
            </a:r>
            <a:r>
              <a:rPr lang="en-US" sz="2200" dirty="0" smtClean="0">
                <a:solidFill>
                  <a:srgbClr val="6600CC"/>
                </a:solidFill>
              </a:rPr>
              <a:t>extract the </a:t>
            </a:r>
            <a:r>
              <a:rPr lang="en-US" sz="2200" dirty="0" err="1" smtClean="0">
                <a:solidFill>
                  <a:srgbClr val="FF3300"/>
                </a:solidFill>
              </a:rPr>
              <a:t>j</a:t>
            </a:r>
            <a:r>
              <a:rPr lang="en-US" sz="2200" baseline="30000" dirty="0" err="1" smtClean="0">
                <a:solidFill>
                  <a:srgbClr val="FF3300"/>
                </a:solidFill>
              </a:rPr>
              <a:t>th</a:t>
            </a:r>
            <a:r>
              <a:rPr lang="en-US" sz="2200" dirty="0" smtClean="0">
                <a:solidFill>
                  <a:srgbClr val="6600CC"/>
                </a:solidFill>
              </a:rPr>
              <a:t> largest item</a:t>
            </a:r>
            <a:r>
              <a:rPr lang="en-US" sz="2200" dirty="0" smtClean="0"/>
              <a:t> from the </a:t>
            </a:r>
            <a:r>
              <a:rPr lang="en-US" sz="2200" dirty="0" err="1" smtClean="0"/>
              <a:t>maxheap</a:t>
            </a:r>
            <a:r>
              <a:rPr lang="en-US" sz="2200" dirty="0" smtClean="0"/>
              <a:t> and place that item </a:t>
            </a:r>
            <a:br>
              <a:rPr lang="en-US" sz="2200" dirty="0" smtClean="0"/>
            </a:br>
            <a:r>
              <a:rPr lang="en-US" sz="2200" dirty="0" smtClean="0">
                <a:solidFill>
                  <a:srgbClr val="6600CC"/>
                </a:solidFill>
              </a:rPr>
              <a:t>back into the array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rgbClr val="FF3300"/>
                </a:solidFill>
              </a:rPr>
              <a:t>j</a:t>
            </a:r>
            <a:r>
              <a:rPr lang="en-US" sz="2200" dirty="0" smtClean="0">
                <a:solidFill>
                  <a:srgbClr val="6600CC"/>
                </a:solidFill>
              </a:rPr>
              <a:t> slots from the end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#1 has a Big-O of </a:t>
            </a: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000" dirty="0" smtClean="0"/>
              <a:t>In other words, we can convert a random array into a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in just </a:t>
            </a: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 steps!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#2 has a Big-O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log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600" dirty="0" smtClean="0"/>
              <a:t>Why? Each time we remove an item from the </a:t>
            </a:r>
            <a:r>
              <a:rPr lang="en-US" sz="1600" dirty="0" err="1" smtClean="0"/>
              <a:t>maxheap</a:t>
            </a:r>
            <a:r>
              <a:rPr lang="en-US" sz="1600" dirty="0" smtClean="0"/>
              <a:t>, it takes </a:t>
            </a:r>
            <a:r>
              <a:rPr lang="en-US" sz="1600" dirty="0" smtClean="0">
                <a:solidFill>
                  <a:srgbClr val="FF0000"/>
                </a:solidFill>
              </a:rPr>
              <a:t>log</a:t>
            </a:r>
            <a:r>
              <a:rPr lang="en-US" sz="1600" baseline="-25000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N</a:t>
            </a:r>
            <a:r>
              <a:rPr lang="en-US" sz="1600" dirty="0" smtClean="0"/>
              <a:t> steps.</a:t>
            </a:r>
            <a:br>
              <a:rPr lang="en-US" sz="1600" dirty="0" smtClean="0"/>
            </a:br>
            <a:r>
              <a:rPr lang="en-US" sz="1600" dirty="0" smtClean="0"/>
              <a:t>We perform this extraction operation  </a:t>
            </a:r>
            <a:r>
              <a:rPr lang="en-US" sz="1600" dirty="0" smtClean="0">
                <a:solidFill>
                  <a:srgbClr val="FF0000"/>
                </a:solidFill>
              </a:rPr>
              <a:t>N</a:t>
            </a:r>
            <a:r>
              <a:rPr lang="en-US" sz="1600" dirty="0" smtClean="0"/>
              <a:t> times to sort the entire array.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+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Therefore, </a:t>
            </a:r>
            <a:r>
              <a:rPr lang="en-US" sz="2000" dirty="0" err="1" smtClean="0"/>
              <a:t>Heapsort</a:t>
            </a:r>
            <a:r>
              <a:rPr lang="en-US" sz="2000" dirty="0" smtClean="0"/>
              <a:t> is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+ N log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),</a:t>
            </a:r>
            <a:br>
              <a:rPr lang="en-US" sz="2000" dirty="0" smtClean="0"/>
            </a:br>
            <a:r>
              <a:rPr lang="en-US" sz="2000" dirty="0" smtClean="0"/>
              <a:t>which as you know, is just</a:t>
            </a:r>
          </a:p>
          <a:p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=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 smtClean="0"/>
              <a:t>If you think it should be O(N log2N), I did too. </a:t>
            </a:r>
            <a:r>
              <a:rPr lang="en-US" sz="1100" dirty="0" smtClean="0">
                <a:sym typeface="Wingdings" pitchFamily="2" charset="2"/>
              </a:rPr>
              <a:t> </a:t>
            </a:r>
            <a:r>
              <a:rPr lang="en-US" sz="1100" dirty="0" smtClean="0"/>
              <a:t>Come to office hours for an explanation.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59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6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60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 dirty="0" err="1">
                <a:cs typeface="Courier New" pitchFamily="49" charset="0"/>
              </a:rPr>
              <a:t>i</a:t>
            </a:r>
            <a:r>
              <a:rPr lang="en-US" dirty="0">
                <a:cs typeface="Courier New" pitchFamily="49" charset="0"/>
              </a:rPr>
              <a:t> , where can you find its 3 children in the array? Where can you find its parent?</a:t>
            </a:r>
            <a:endParaRPr lang="en-US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7" grpId="0"/>
      <p:bldP spid="687108" grpId="0"/>
      <p:bldP spid="687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7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8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9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What are the rules for a </a:t>
            </a:r>
            <a:r>
              <a:rPr lang="en-US" dirty="0" err="1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32007</TotalTime>
  <Words>6388</Words>
  <Application>Microsoft Office PowerPoint</Application>
  <PresentationFormat>On-screen Show (4:3)</PresentationFormat>
  <Paragraphs>2010</Paragraphs>
  <Slides>60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Default Design</vt:lpstr>
      <vt:lpstr>Lecture #15</vt:lpstr>
      <vt:lpstr>The unordered_map: A hash-based version of a map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PowerPoint Presentation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Windows User</cp:lastModifiedBy>
  <cp:revision>5236</cp:revision>
  <dcterms:created xsi:type="dcterms:W3CDTF">2002-10-09T05:27:34Z</dcterms:created>
  <dcterms:modified xsi:type="dcterms:W3CDTF">2015-11-28T22:06:01Z</dcterms:modified>
</cp:coreProperties>
</file>